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69" r:id="rId4"/>
    <p:sldId id="270" r:id="rId5"/>
    <p:sldId id="271" r:id="rId6"/>
    <p:sldId id="264" r:id="rId7"/>
    <p:sldId id="260" r:id="rId8"/>
    <p:sldId id="261" r:id="rId9"/>
    <p:sldId id="272" r:id="rId10"/>
    <p:sldId id="273" r:id="rId11"/>
    <p:sldId id="274" r:id="rId12"/>
    <p:sldId id="275" r:id="rId13"/>
    <p:sldId id="266" r:id="rId14"/>
    <p:sldId id="276" r:id="rId15"/>
    <p:sldId id="277" r:id="rId16"/>
    <p:sldId id="278" r:id="rId17"/>
    <p:sldId id="279" r:id="rId18"/>
    <p:sldId id="262" r:id="rId19"/>
    <p:sldId id="280" r:id="rId20"/>
    <p:sldId id="281" r:id="rId21"/>
    <p:sldId id="282" r:id="rId22"/>
    <p:sldId id="283" r:id="rId23"/>
    <p:sldId id="263" r:id="rId24"/>
    <p:sldId id="267" r:id="rId25"/>
  </p:sldIdLst>
  <p:sldSz cx="9144000" cy="6858000" type="screen4x3"/>
  <p:notesSz cx="7010400" cy="92964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66FF99"/>
    <a:srgbClr val="FF66CC"/>
    <a:srgbClr val="FF0066"/>
    <a:srgbClr val="FF3300"/>
    <a:srgbClr val="33CCFF"/>
    <a:srgbClr val="00FF99"/>
    <a:srgbClr val="99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7" autoAdjust="0"/>
    <p:restoredTop sz="94645" autoAdjust="0"/>
  </p:normalViewPr>
  <p:slideViewPr>
    <p:cSldViewPr>
      <p:cViewPr varScale="1">
        <p:scale>
          <a:sx n="74" d="100"/>
          <a:sy n="74" d="100"/>
        </p:scale>
        <p:origin x="-42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7A44766-00A8-4CB2-BDE8-1C1B0A2BE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877370-7910-4614-BADE-597756016A9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4A5863-BA97-45A5-AF1F-9BD7564E5B29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47DAA4-AB76-45AD-849C-16BE3D3D3617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F237FD-59CA-4E5A-8FEE-D84A03F029BC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7A4435-613E-4314-AA74-76C45CD6A7BF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8327A2-A2DC-48A6-BF9A-41FBC557B968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512443-22F4-4983-A000-7E9B5AE94B57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838200"/>
            <a:ext cx="215265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838200"/>
            <a:ext cx="630555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2291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42291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8382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610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9A8B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9A8B7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9A8B7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9A8B7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9A8B7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89A8B7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89A8B7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89A8B7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89A8B7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rgbClr val="D7D9D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rgbClr val="D7D9D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://www.devteach.com/Session.aspx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://www.devteach.com/Speaker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19400"/>
            <a:ext cx="6400800" cy="762000"/>
          </a:xfrm>
        </p:spPr>
        <p:txBody>
          <a:bodyPr/>
          <a:lstStyle/>
          <a:p>
            <a:pPr eaLnBrk="1" hangingPunct="1"/>
            <a:r>
              <a:rPr lang="en-US" smtClean="0"/>
              <a:t>Why you must register!</a:t>
            </a:r>
            <a:endParaRPr lang="en-CA" smtClean="0"/>
          </a:p>
        </p:txBody>
      </p:sp>
      <p:pic>
        <p:nvPicPr>
          <p:cNvPr id="2051" name="Title 1"/>
          <p:cNvPicPr>
            <a:picLocks noGrp="1" noChangeArrowheads="1"/>
          </p:cNvPicPr>
          <p:nvPr>
            <p:ph type="ctr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838200" y="762000"/>
            <a:ext cx="6423025" cy="1393825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2438400" y="3657600"/>
            <a:ext cx="42672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June 8-12</a:t>
            </a:r>
          </a:p>
          <a:p>
            <a:pPr algn="ctr">
              <a:defRPr/>
            </a:pPr>
            <a:r>
              <a:rPr lang="en-US" dirty="0">
                <a:latin typeface="+mn-lt"/>
              </a:rPr>
              <a:t>Vancouver Four Season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458200" cy="457200"/>
          </a:xfrm>
        </p:spPr>
        <p:txBody>
          <a:bodyPr/>
          <a:lstStyle/>
          <a:p>
            <a:r>
              <a:rPr lang="en-US" b="1" smtClean="0"/>
              <a:t>Top 10 ways to convince your boss to go</a:t>
            </a:r>
            <a:r>
              <a:rPr lang="en-US" smtClean="0"/>
              <a:t>!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mtClean="0">
                <a:solidFill>
                  <a:srgbClr val="339933"/>
                </a:solidFill>
              </a:rPr>
              <a:t>3- Attending a conference put me in contact with the best minds in the industry. It is the best way to network with writers, trainers, Regional Directors and MVP’s.</a:t>
            </a:r>
            <a:r>
              <a:rPr lang="en-US" smtClean="0"/>
              <a:t> </a:t>
            </a:r>
          </a:p>
        </p:txBody>
      </p:sp>
      <p:pic>
        <p:nvPicPr>
          <p:cNvPr id="11268" name="Picture 2" descr="C:\Users\JEAN-R~1\AppData\Local\Temp\SNAGHTML33db2cb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590800"/>
            <a:ext cx="3352800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458200" cy="457200"/>
          </a:xfrm>
        </p:spPr>
        <p:txBody>
          <a:bodyPr/>
          <a:lstStyle/>
          <a:p>
            <a:r>
              <a:rPr lang="en-US" b="1" smtClean="0"/>
              <a:t>Top 10 ways to convince your boss to go</a:t>
            </a:r>
            <a:r>
              <a:rPr lang="en-US" smtClean="0"/>
              <a:t>!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mtClean="0">
                <a:solidFill>
                  <a:srgbClr val="66FF33"/>
                </a:solidFill>
              </a:rPr>
              <a:t>4- By the time you find the time to read books, they are obsolete. Conferences save time by catching up on important areas of interest in the industry.</a:t>
            </a:r>
            <a:r>
              <a:rPr lang="en-US" smtClean="0">
                <a:solidFill>
                  <a:schemeClr val="hlink"/>
                </a:solidFill>
              </a:rPr>
              <a:t> </a:t>
            </a:r>
          </a:p>
          <a:p>
            <a:endParaRPr lang="en-US" smtClean="0"/>
          </a:p>
        </p:txBody>
      </p:sp>
      <p:pic>
        <p:nvPicPr>
          <p:cNvPr id="48132" name="Picture 4" descr="C:\Users\JEAN-R~1\AppData\Local\Temp\SNAGHTML33e019c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667000"/>
            <a:ext cx="3086100" cy="269557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458200" cy="457200"/>
          </a:xfrm>
        </p:spPr>
        <p:txBody>
          <a:bodyPr/>
          <a:lstStyle/>
          <a:p>
            <a:r>
              <a:rPr lang="en-US" b="1" smtClean="0"/>
              <a:t>Top 10 ways to convince your boss to go</a:t>
            </a:r>
            <a:r>
              <a:rPr lang="en-US" smtClean="0"/>
              <a:t>! 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13716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chemeClr val="hlink"/>
                </a:solidFill>
              </a:rPr>
              <a:t>5- Conferences typically cause you to think outside the box and see techniques, tricks, and technologies that normally wouldn't be covered in a training class. </a:t>
            </a:r>
          </a:p>
          <a:p>
            <a:endParaRPr lang="en-US" smtClean="0"/>
          </a:p>
        </p:txBody>
      </p:sp>
      <p:pic>
        <p:nvPicPr>
          <p:cNvPr id="49154" name="Picture 2" descr="C:\Users\JEAN-R~1\AppData\Local\Temp\SNAGHTML33e2803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819400"/>
            <a:ext cx="3962400" cy="31829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7772400" cy="762000"/>
          </a:xfrm>
        </p:spPr>
        <p:txBody>
          <a:bodyPr/>
          <a:lstStyle/>
          <a:p>
            <a:pPr eaLnBrk="1" hangingPunct="1"/>
            <a:r>
              <a:rPr lang="en-US" sz="2800" b="1" smtClean="0"/>
              <a:t>Top 10 ways to convince your boss to go</a:t>
            </a:r>
            <a:r>
              <a:rPr lang="en-US" sz="2800" smtClean="0"/>
              <a:t>! </a:t>
            </a:r>
            <a:endParaRPr lang="en-US" sz="200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10600" cy="838200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smtClean="0">
                <a:solidFill>
                  <a:srgbClr val="3399FF"/>
                </a:solidFill>
              </a:rPr>
              <a:t>6- Frequently the most interesting conversations happen late at night in the conference hotel bar. :) </a:t>
            </a:r>
          </a:p>
        </p:txBody>
      </p:sp>
      <p:pic>
        <p:nvPicPr>
          <p:cNvPr id="14340" name="Picture 7" descr="C:\Users\JEAN-R~1\AppData\Local\Temp\SNAGHTML33e67b9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2286000"/>
            <a:ext cx="463867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382000" cy="457200"/>
          </a:xfrm>
        </p:spPr>
        <p:txBody>
          <a:bodyPr/>
          <a:lstStyle/>
          <a:p>
            <a:r>
              <a:rPr lang="en-US" b="1" smtClean="0"/>
              <a:t>Top 10 ways to convince your boss to go</a:t>
            </a:r>
            <a:r>
              <a:rPr lang="en-US" smtClean="0"/>
              <a:t>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80000"/>
              </a:lnSpc>
              <a:buFontTx/>
              <a:buNone/>
              <a:defRPr/>
            </a:pPr>
            <a:r>
              <a:rPr lang="en-US" dirty="0" smtClean="0">
                <a:solidFill>
                  <a:srgbClr val="9999FF"/>
                </a:solidFill>
              </a:rPr>
              <a:t>7- This conference is offering </a:t>
            </a:r>
            <a:r>
              <a:rPr lang="en-US" b="1" dirty="0" smtClean="0">
                <a:solidFill>
                  <a:srgbClr val="9999FF"/>
                </a:solidFill>
                <a:hlinkClick r:id="rId2"/>
              </a:rPr>
              <a:t>over 136 sessions</a:t>
            </a:r>
            <a:r>
              <a:rPr lang="en-US" dirty="0" smtClean="0">
                <a:solidFill>
                  <a:srgbClr val="9999FF"/>
                </a:solidFill>
              </a:rPr>
              <a:t> in three days. It's providing the most content at a very low cost. 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5364" name="Picture 2" descr="C:\Users\JEAN-R~1\AppData\Local\Temp\SNAGHTML33ea6d7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2362200"/>
            <a:ext cx="467677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458200" cy="457200"/>
          </a:xfrm>
        </p:spPr>
        <p:txBody>
          <a:bodyPr/>
          <a:lstStyle/>
          <a:p>
            <a:r>
              <a:rPr lang="en-US" b="1" smtClean="0"/>
              <a:t>Top 10 ways to convince your boss to go</a:t>
            </a:r>
            <a:r>
              <a:rPr lang="en-US" smtClean="0"/>
              <a:t>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990600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Tx/>
              <a:buNone/>
              <a:defRPr/>
            </a:pPr>
            <a:r>
              <a:rPr lang="en-US" dirty="0" smtClean="0">
                <a:solidFill>
                  <a:srgbClr val="CC99FF"/>
                </a:solidFill>
              </a:rPr>
              <a:t>8- </a:t>
            </a:r>
            <a:r>
              <a:rPr lang="en-US" dirty="0" err="1" smtClean="0">
                <a:solidFill>
                  <a:srgbClr val="CC99FF"/>
                </a:solidFill>
              </a:rPr>
              <a:t>DevTeach</a:t>
            </a:r>
            <a:r>
              <a:rPr lang="en-US" dirty="0" smtClean="0">
                <a:solidFill>
                  <a:srgbClr val="CC99FF"/>
                </a:solidFill>
              </a:rPr>
              <a:t> has the most MVP’s, RD’s and famous writers of all the independent conferences. This conference has over </a:t>
            </a:r>
            <a:r>
              <a:rPr lang="en-US" b="1" dirty="0" smtClean="0">
                <a:solidFill>
                  <a:srgbClr val="CC99FF"/>
                </a:solidFill>
                <a:hlinkClick r:id="rId2"/>
              </a:rPr>
              <a:t>55 speakers</a:t>
            </a:r>
            <a:r>
              <a:rPr lang="en-US" dirty="0" smtClean="0">
                <a:solidFill>
                  <a:srgbClr val="CC99FF"/>
                </a:solidFill>
              </a:rPr>
              <a:t> 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6388" name="Picture 8" descr="C:\Users\JEAN-R~1\AppData\Local\Temp\SNAGHTML33f637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667000"/>
            <a:ext cx="48958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C:\Users\JEAN-R~1\AppData\Local\Temp\SNAGHTML33f5659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2590800"/>
            <a:ext cx="38100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0" descr="C:\Users\JEAN-R~1\AppData\Local\Temp\SNAGHTML33f7a1ac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5029200"/>
            <a:ext cx="36957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458200" cy="457200"/>
          </a:xfrm>
        </p:spPr>
        <p:txBody>
          <a:bodyPr/>
          <a:lstStyle/>
          <a:p>
            <a:r>
              <a:rPr lang="en-US" b="1" smtClean="0"/>
              <a:t>Top 10 ways to convince your boss to go</a:t>
            </a:r>
            <a:r>
              <a:rPr lang="en-US" smtClean="0"/>
              <a:t>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838200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Tx/>
              <a:buNone/>
              <a:defRPr/>
            </a:pPr>
            <a:r>
              <a:rPr lang="en-US" dirty="0" smtClean="0">
                <a:solidFill>
                  <a:srgbClr val="FF9933"/>
                </a:solidFill>
              </a:rPr>
              <a:t>9- </a:t>
            </a:r>
            <a:r>
              <a:rPr lang="en-US" dirty="0" err="1" smtClean="0">
                <a:solidFill>
                  <a:srgbClr val="FF9933"/>
                </a:solidFill>
              </a:rPr>
              <a:t>DevTeach</a:t>
            </a:r>
            <a:r>
              <a:rPr lang="en-US" dirty="0" smtClean="0">
                <a:solidFill>
                  <a:srgbClr val="FF9933"/>
                </a:solidFill>
              </a:rPr>
              <a:t> is providing free wireless internet access on site which helps you stay in touch with the office.</a:t>
            </a:r>
            <a:r>
              <a:rPr lang="en-US" dirty="0" smtClean="0"/>
              <a:t> 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7412" name="Picture 2" descr="C:\Users\JEAN-R~1\AppData\Local\Temp\SNAGHTML33fc0c4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362200"/>
            <a:ext cx="250507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458200" cy="457200"/>
          </a:xfrm>
        </p:spPr>
        <p:txBody>
          <a:bodyPr/>
          <a:lstStyle/>
          <a:p>
            <a:r>
              <a:rPr lang="en-US" b="1" smtClean="0"/>
              <a:t>Top 10 ways to convince your boss to go</a:t>
            </a:r>
            <a:r>
              <a:rPr lang="en-US" smtClean="0"/>
              <a:t>! 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1295400"/>
          </a:xfrm>
        </p:spPr>
        <p:txBody>
          <a:bodyPr/>
          <a:lstStyle/>
          <a:p>
            <a:r>
              <a:rPr lang="en-US" smtClean="0">
                <a:solidFill>
                  <a:srgbClr val="FF5050"/>
                </a:solidFill>
              </a:rPr>
              <a:t>If you are local this conference is a great deal. No Hotel, No Passport, No being away from family, No flights, No Dinner Expenses, and No Foreign Currency Exchange needed </a:t>
            </a:r>
          </a:p>
          <a:p>
            <a:endParaRPr lang="en-US" smtClean="0"/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352800"/>
            <a:ext cx="25908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2971800"/>
            <a:ext cx="1995488" cy="300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3352800"/>
            <a:ext cx="27971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Things you do </a:t>
            </a:r>
            <a:r>
              <a:rPr lang="en-US" sz="2800" b="1" i="1" smtClean="0"/>
              <a:t>not</a:t>
            </a:r>
            <a:r>
              <a:rPr lang="en-US" sz="2800" smtClean="0"/>
              <a:t> need to tell your boss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10600" cy="685800"/>
          </a:xfrm>
        </p:spPr>
        <p:txBody>
          <a:bodyPr/>
          <a:lstStyle/>
          <a:p>
            <a:pPr eaLnBrk="1" hangingPunct="1"/>
            <a:r>
              <a:rPr lang="en-CA" smtClean="0">
                <a:solidFill>
                  <a:srgbClr val="FFFF66"/>
                </a:solidFill>
              </a:rPr>
              <a:t>Don’t tell them about the Party and it’s open Bar!</a:t>
            </a:r>
          </a:p>
          <a:p>
            <a:pPr eaLnBrk="1" hangingPunct="1"/>
            <a:endParaRPr lang="en-CA" smtClean="0"/>
          </a:p>
          <a:p>
            <a:pPr eaLnBrk="1" hangingPunct="1"/>
            <a:endParaRPr lang="en-US" sz="1800" smtClean="0"/>
          </a:p>
        </p:txBody>
      </p:sp>
      <p:pic>
        <p:nvPicPr>
          <p:cNvPr id="19460" name="Picture 6" descr="C:\Users\JEAN-R~1\AppData\Local\Temp\SNAGHTML34175c8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3276600"/>
            <a:ext cx="47339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286000"/>
            <a:ext cx="22193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8" descr="C:\Users\JEAN-R~1\AppData\Local\Temp\SNAGHTML3418b738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2133600"/>
            <a:ext cx="243840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Things you do </a:t>
            </a:r>
            <a:r>
              <a:rPr lang="en-US" b="1" i="1" smtClean="0"/>
              <a:t>not</a:t>
            </a:r>
            <a:r>
              <a:rPr lang="en-US" smtClean="0"/>
              <a:t> need to tell your boss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1066800"/>
          </a:xfrm>
        </p:spPr>
        <p:txBody>
          <a:bodyPr/>
          <a:lstStyle/>
          <a:p>
            <a:pPr eaLnBrk="1" hangingPunct="1"/>
            <a:r>
              <a:rPr lang="en-CA" smtClean="0">
                <a:solidFill>
                  <a:srgbClr val="99FF33"/>
                </a:solidFill>
              </a:rPr>
              <a:t>Don’t tell them about the other free events like the Experts Panel Discussion (DNR) on Wednesday night</a:t>
            </a:r>
            <a:endParaRPr lang="en-US" smtClean="0">
              <a:solidFill>
                <a:srgbClr val="66FF99"/>
              </a:solidFill>
            </a:endParaRPr>
          </a:p>
          <a:p>
            <a:endParaRPr lang="en-US" smtClean="0"/>
          </a:p>
        </p:txBody>
      </p:sp>
      <p:pic>
        <p:nvPicPr>
          <p:cNvPr id="20484" name="Picture 4" descr="C:\Users\JEAN-R~1\AppData\Local\Temp\SNAGHTML341bad3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743200"/>
            <a:ext cx="30861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C:\Users\JEAN-R~1\AppData\Local\Temp\SNAGHTML341ce08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590800"/>
            <a:ext cx="25908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8" descr="C:\Users\JEAN-R~1\AppData\Local\Temp\SNAGHTML341dcf5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3810000"/>
            <a:ext cx="29448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610600" cy="99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CA" sz="2600" dirty="0" smtClean="0"/>
              <a:t>Over 60 hours of training per day in 8 rooms. Check the schedule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3100" smtClean="0"/>
              <a:t>Why Not?  - What does it look like?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219200" y="2286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en-US" sz="2000">
              <a:solidFill>
                <a:srgbClr val="89A8B7"/>
              </a:solidFill>
              <a:latin typeface="Arial" charset="0"/>
            </a:endParaRPr>
          </a:p>
        </p:txBody>
      </p:sp>
      <p:pic>
        <p:nvPicPr>
          <p:cNvPr id="3077" name="Picture 6" descr="C:\Users\JEAN-R~1\AppData\Local\Temp\SNAGHTML339ff73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209800"/>
            <a:ext cx="33528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Things you do </a:t>
            </a:r>
            <a:r>
              <a:rPr lang="en-US" b="1" i="1" smtClean="0"/>
              <a:t>not</a:t>
            </a:r>
            <a:r>
              <a:rPr lang="en-US" smtClean="0"/>
              <a:t> need to tell your boss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1066800"/>
          </a:xfrm>
        </p:spPr>
        <p:txBody>
          <a:bodyPr/>
          <a:lstStyle/>
          <a:p>
            <a:pPr eaLnBrk="1" hangingPunct="1"/>
            <a:r>
              <a:rPr lang="en-CA" smtClean="0">
                <a:solidFill>
                  <a:srgbClr val="33CCFF"/>
                </a:solidFill>
              </a:rPr>
              <a:t>The IT Market in Canada is HOT – they better send your or they could lose you!</a:t>
            </a:r>
          </a:p>
          <a:p>
            <a:endParaRPr lang="en-US" smtClean="0"/>
          </a:p>
        </p:txBody>
      </p:sp>
      <p:pic>
        <p:nvPicPr>
          <p:cNvPr id="21508" name="Picture 2" descr="C:\Users\JEAN-R~1\AppData\Local\Temp\SNAGHTML3425f4a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438400"/>
            <a:ext cx="2286000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Things you do </a:t>
            </a:r>
            <a:r>
              <a:rPr lang="en-US" b="1" i="1" smtClean="0"/>
              <a:t>not</a:t>
            </a:r>
            <a:r>
              <a:rPr lang="en-US" smtClean="0"/>
              <a:t> need to tell your boss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1219200"/>
          </a:xfrm>
        </p:spPr>
        <p:txBody>
          <a:bodyPr/>
          <a:lstStyle/>
          <a:p>
            <a:pPr eaLnBrk="1" hangingPunct="1"/>
            <a:r>
              <a:rPr lang="en-CA" smtClean="0">
                <a:solidFill>
                  <a:srgbClr val="FF9966"/>
                </a:solidFill>
              </a:rPr>
              <a:t>It’s in YOUR back yard – YOU make or break it, but you also risk being left behind</a:t>
            </a:r>
            <a:r>
              <a:rPr lang="en-CA" smtClean="0"/>
              <a:t> </a:t>
            </a:r>
          </a:p>
          <a:p>
            <a:endParaRPr lang="en-US" smtClean="0"/>
          </a:p>
        </p:txBody>
      </p:sp>
      <p:pic>
        <p:nvPicPr>
          <p:cNvPr id="22532" name="Picture 2" descr="C:\Users\JEAN-R~1\AppData\Local\Temp\SNAGHTML342ba62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438400"/>
            <a:ext cx="466725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Things you do </a:t>
            </a:r>
            <a:r>
              <a:rPr lang="en-US" b="1" i="1" smtClean="0"/>
              <a:t>not</a:t>
            </a:r>
            <a:r>
              <a:rPr lang="en-US" smtClean="0"/>
              <a:t> need to tell your boss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990600"/>
          </a:xfrm>
        </p:spPr>
        <p:txBody>
          <a:bodyPr/>
          <a:lstStyle/>
          <a:p>
            <a:r>
              <a:rPr lang="en-CA" smtClean="0">
                <a:solidFill>
                  <a:srgbClr val="FF66CC"/>
                </a:solidFill>
              </a:rPr>
              <a:t>You need to convince your Boss to go to insure a bright future in this business</a:t>
            </a:r>
          </a:p>
          <a:p>
            <a:endParaRPr lang="en-US" smtClean="0"/>
          </a:p>
        </p:txBody>
      </p:sp>
      <p:pic>
        <p:nvPicPr>
          <p:cNvPr id="23556" name="Picture 2" descr="C:\Users\JEAN-R~1\AppData\Local\Temp\SNAGHTML342d0b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667000"/>
            <a:ext cx="46196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838200"/>
            <a:ext cx="6248400" cy="457200"/>
          </a:xfrm>
        </p:spPr>
        <p:txBody>
          <a:bodyPr/>
          <a:lstStyle/>
          <a:p>
            <a:pPr eaLnBrk="1" hangingPunct="1"/>
            <a:r>
              <a:rPr lang="en-US" sz="2800" smtClean="0"/>
              <a:t>Don’t wait - you need to register early!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4600" y="5105400"/>
            <a:ext cx="3733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B0F0"/>
                </a:solidFill>
                <a:latin typeface="+mn-lt"/>
              </a:rPr>
              <a:t>www.devteach.com</a:t>
            </a:r>
          </a:p>
        </p:txBody>
      </p:sp>
      <p:pic>
        <p:nvPicPr>
          <p:cNvPr id="24580" name="Picture 6" descr="C:\Users\JEAN-R~1\AppData\Local\Temp\SNAGHTML32ff982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447800"/>
            <a:ext cx="4953000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Stimulis160X160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33528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Box 6"/>
          <p:cNvSpPr txBox="1">
            <a:spLocks noChangeArrowheads="1"/>
          </p:cNvSpPr>
          <p:nvPr/>
        </p:nvSpPr>
        <p:spPr bwMode="auto">
          <a:xfrm>
            <a:off x="1828800" y="3505200"/>
            <a:ext cx="434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3429000"/>
            <a:ext cx="59436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+mn-lt"/>
              </a:rPr>
              <a:t>Buy 2 main conference pass and receive one free = to 35% off.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81800" y="1524000"/>
            <a:ext cx="20574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 err="1">
                <a:solidFill>
                  <a:srgbClr val="FFFF00"/>
                </a:solidFill>
                <a:latin typeface="+mn-lt"/>
              </a:rPr>
              <a:t>TechEd</a:t>
            </a:r>
            <a:r>
              <a:rPr lang="en-US" sz="1800" dirty="0">
                <a:solidFill>
                  <a:srgbClr val="FFFF00"/>
                </a:solidFill>
                <a:latin typeface="+mn-lt"/>
              </a:rPr>
              <a:t> cost $2000 US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38200" y="4572000"/>
            <a:ext cx="563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9966"/>
                </a:solidFill>
              </a:rPr>
              <a:t>Use the UG rebate code of $100 off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9" presetClass="path" presetSubtype="0" repeatCount="2000" accel="50000" decel="50000" fill="hold" grpId="0" nodeType="afterEffect">
                                  <p:stCondLst>
                                    <p:cond delay="25000"/>
                                  </p:stCondLst>
                                  <p:childTnLst>
                                    <p:animMotion origin="layout" path="M 0 0  L 0.25 0.33302  E" pathEditMode="relative" ptsTypes="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DevTeach / SQLTeach again?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09800"/>
            <a:ext cx="8458200" cy="7620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smtClean="0"/>
              <a:t>DevTeach and SQLTeach is not just a conference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2971800"/>
            <a:ext cx="7239000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000" dirty="0">
                <a:solidFill>
                  <a:srgbClr val="FF0000"/>
                </a:solidFill>
                <a:latin typeface="+mn-lt"/>
              </a:rPr>
              <a:t>It’s a festival! </a:t>
            </a:r>
            <a:r>
              <a:rPr lang="en-US" sz="8000" dirty="0">
                <a:solidFill>
                  <a:srgbClr val="FF0000"/>
                </a:solidFill>
                <a:latin typeface="+mn-lt"/>
                <a:sym typeface="Wingdings" pitchFamily="2" charset="2"/>
              </a:rPr>
              <a:t></a:t>
            </a:r>
            <a:endParaRPr lang="en-US" sz="8000" dirty="0">
              <a:solidFill>
                <a:srgbClr val="FF0000"/>
              </a:solidFill>
              <a:latin typeface="+mn-lt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Why Not?  - What does it look like?</a:t>
            </a:r>
            <a:endParaRPr lang="en-US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533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CA" smtClean="0"/>
              <a:t>ALL day Pre-Conference</a:t>
            </a:r>
          </a:p>
          <a:p>
            <a:pPr algn="ctr">
              <a:buFontTx/>
              <a:buNone/>
            </a:pPr>
            <a:endParaRPr lang="en-US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3810000"/>
            <a:ext cx="861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CA" kern="0" dirty="0">
                <a:latin typeface="+mn-lt"/>
              </a:rPr>
              <a:t>ALL day Post-Conference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kern="0" dirty="0">
              <a:latin typeface="+mn-lt"/>
            </a:endParaRPr>
          </a:p>
        </p:txBody>
      </p:sp>
      <p:pic>
        <p:nvPicPr>
          <p:cNvPr id="4101" name="Picture 2" descr="C:\Users\JEAN-R~1\AppData\Local\Temp\SNAGHTML33b444f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057400"/>
            <a:ext cx="37338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8" descr="C:\Users\JEAN-R~1\AppData\Local\Temp\SNAGHTML33b5e65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2590800"/>
            <a:ext cx="8572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2" descr="C:\Users\JEAN-R~1\AppData\Local\Temp\SNAGHTML33b76eb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4267200"/>
            <a:ext cx="37909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8" descr="C:\Users\JEAN-R~1\AppData\Local\Temp\SNAGHTML33ba8aa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4953000"/>
            <a:ext cx="6858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24" descr="C:\Users\JEAN-R~1\AppData\Local\Temp\SNAGHTML33bd0279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4724400"/>
            <a:ext cx="8477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26" descr="C:\Users\JEAN-R~1\AppData\Local\Temp\SNAGHTML33bd898b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77000" y="4724400"/>
            <a:ext cx="8572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32" descr="C:\Users\JEAN-R~1\AppData\Local\Temp\SNAGHTML33bf4804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38800" y="2590800"/>
            <a:ext cx="8477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34" descr="C:\Users\JEAN-R~1\AppData\Local\Temp\SNAGHTML33bfd0bc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91000" y="4724400"/>
            <a:ext cx="8382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36" descr="C:\Users\JEAN-R~1\AppData\Local\Temp\SNAGHTML33c089da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667000" y="4724400"/>
            <a:ext cx="8572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38" descr="C:\Users\JEAN-R~1\AppData\Local\Temp\SNAGHTML33c11c95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905000" y="2590800"/>
            <a:ext cx="8572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40" descr="C:\Users\JEAN-R~1\AppData\Local\Temp\SNAGHTML33c1ce51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743200" y="2590800"/>
            <a:ext cx="8572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Why Not?  - What does it look like?</a:t>
            </a:r>
            <a:endParaRPr lang="en-US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CA" smtClean="0"/>
              <a:t>MVP’s, RD, MS Employees, Open Source Guy too!</a:t>
            </a:r>
          </a:p>
          <a:p>
            <a:pPr eaLnBrk="1" hangingPunct="1">
              <a:lnSpc>
                <a:spcPct val="90000"/>
              </a:lnSpc>
            </a:pPr>
            <a:r>
              <a:rPr lang="en-CA" smtClean="0"/>
              <a:t>International Speakers – They travel the globe </a:t>
            </a:r>
          </a:p>
          <a:p>
            <a:endParaRPr lang="en-US" smtClean="0"/>
          </a:p>
        </p:txBody>
      </p:sp>
      <p:pic>
        <p:nvPicPr>
          <p:cNvPr id="5124" name="Picture 2" descr="C:\Users\JEAN-R~1\AppData\Local\Temp\SNAGHTML33c6207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514600"/>
            <a:ext cx="5562600" cy="333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Why Not?  - What does it look like?</a:t>
            </a:r>
            <a:endParaRPr lang="en-US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914400"/>
          </a:xfrm>
        </p:spPr>
        <p:txBody>
          <a:bodyPr/>
          <a:lstStyle/>
          <a:p>
            <a:r>
              <a:rPr lang="en-CA" smtClean="0"/>
              <a:t>Technology is moving forward - IT Jobs are hot in Vancouver, Edmonton and Calgary, but you need the skills</a:t>
            </a:r>
          </a:p>
          <a:p>
            <a:endParaRPr lang="en-US" smtClean="0"/>
          </a:p>
        </p:txBody>
      </p:sp>
      <p:pic>
        <p:nvPicPr>
          <p:cNvPr id="6148" name="Picture 2" descr="C:\Users\JEAN-R~1\AppData\Local\Temp\SNAGHTML33c7332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667000"/>
            <a:ext cx="25034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" descr="C:\Users\JEAN-R~1\AppData\Local\Temp\SNAGHTML33c833f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667000"/>
            <a:ext cx="20574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C:\Users\JEAN-R~1\AppData\Local\Temp\SNAGHTML33c902a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2667000"/>
            <a:ext cx="24368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8" descr="C:\Users\JEAN-R~1\AppData\Local\Temp\SNAGHTML33cb41a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4876800"/>
            <a:ext cx="14478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0" descr="C:\Users\JEAN-R~1\AppData\Local\Temp\SNAGHTML33cbe8dd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4953000"/>
            <a:ext cx="2286000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2400" smtClean="0"/>
              <a:t>Here is just one example of an International Speaker:</a:t>
            </a:r>
            <a:br>
              <a:rPr lang="en-CA" sz="2400" smtClean="0"/>
            </a:br>
            <a:r>
              <a:rPr lang="en-CA" sz="2400" smtClean="0"/>
              <a:t>	Over 55 Speakers</a:t>
            </a:r>
            <a:endParaRPr lang="en-CA" smtClean="0"/>
          </a:p>
        </p:txBody>
      </p:sp>
      <p:pic>
        <p:nvPicPr>
          <p:cNvPr id="7171" name="Picture 6" descr="C:\Users\jr\AppData\Local\Temp\SNAGHTML1a039cc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362200"/>
            <a:ext cx="1143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8" descr="C:\Users\jr\AppData\Local\Temp\SNAGHTML1a05fed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2057400"/>
            <a:ext cx="9985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0" descr="C:\Users\jr\AppData\Local\Temp\SNAGHTML1a0668a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295400"/>
            <a:ext cx="12954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2" descr="C:\Users\jr\AppData\Local\Temp\SNAGHTML1a06b38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4114800"/>
            <a:ext cx="9906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4" descr="C:\Users\jr\AppData\Local\Temp\SNAGHTML1a06fa6d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1600200"/>
            <a:ext cx="122713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6" descr="C:\Users\jr\AppData\Local\Temp\SNAGHTML1a073e5f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62400" y="3124200"/>
            <a:ext cx="11731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8" descr="C:\Users\jr\AppData\Local\Temp\SNAGHTML1a0787dd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0" y="3886200"/>
            <a:ext cx="116998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22" descr="C:\Users\jr\AppData\Local\Temp\SNAGHTML1a098d49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1000" y="3962400"/>
            <a:ext cx="11636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24" descr="C:\Users\jr\AppData\Local\Temp\SNAGHTML1a09ec79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76400" y="2667000"/>
            <a:ext cx="90646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26" descr="C:\Users\jr\AppData\Local\Temp\SNAGHTML1a0ab488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001000" y="4419600"/>
            <a:ext cx="8207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5" descr="C:\Users\JEAN-R~1\AppData\Local\Temp\SNAGHTML32f2b76c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781800" y="3733800"/>
            <a:ext cx="8572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7" descr="C:\Users\JEAN-R~1\AppData\Local\Temp\SNAGHTML32f3850d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772400" y="1524000"/>
            <a:ext cx="825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19" descr="C:\Users\JEAN-R~1\AppData\Local\Temp\SNAGHTML32f4552e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752600" y="1447800"/>
            <a:ext cx="8667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Picture 21" descr="C:\Users\JEAN-R~1\AppData\Local\Temp\SNAGHTML32f50370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971800" y="4495800"/>
            <a:ext cx="8572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23" descr="C:\Users\JEAN-R~1\AppData\Local\Temp\SNAGHTML32f5cd96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343400" y="4800600"/>
            <a:ext cx="8477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Picture 25" descr="C:\Users\JEAN-R~1\AppData\Local\Temp\SNAGHTML32f66234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772400" y="2971800"/>
            <a:ext cx="8572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2300" b="1" smtClean="0"/>
              <a:t>Session Tracks – Something for Everyone</a:t>
            </a:r>
            <a:endParaRPr lang="en-US" sz="2300" b="1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594725" cy="4389438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spcBef>
                <a:spcPts val="1800"/>
              </a:spcBef>
            </a:pPr>
            <a:r>
              <a:rPr lang="en-CA" sz="2200" smtClean="0">
                <a:solidFill>
                  <a:srgbClr val="66FFFF"/>
                </a:solidFill>
              </a:rPr>
              <a:t>Web development (ASP.NET, AJAX,Cloud ,WCF)</a:t>
            </a:r>
            <a:r>
              <a:rPr lang="en-CA" sz="2200" smtClean="0"/>
              <a:t> 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1800"/>
              </a:spcBef>
            </a:pPr>
            <a:r>
              <a:rPr lang="en-CA" sz="2200" smtClean="0">
                <a:solidFill>
                  <a:srgbClr val="66FFFF"/>
                </a:solidFill>
              </a:rPr>
              <a:t>Silverlight 2.0/3.0 track ( Toolkit, SDK, DMZ, MVVM)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1800"/>
              </a:spcBef>
            </a:pPr>
            <a:r>
              <a:rPr lang="en-CA" sz="2200" smtClean="0">
                <a:solidFill>
                  <a:srgbClr val="FF5050"/>
                </a:solidFill>
              </a:rPr>
              <a:t>Agile (TDD,Continuous Integration,Agile Design,Refactoring)</a:t>
            </a:r>
            <a:r>
              <a:rPr lang="en-CA" sz="2200" smtClean="0"/>
              <a:t> 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1800"/>
              </a:spcBef>
            </a:pPr>
            <a:r>
              <a:rPr lang="en-CA" sz="2200" smtClean="0">
                <a:solidFill>
                  <a:srgbClr val="66FF99"/>
                </a:solidFill>
              </a:rPr>
              <a:t>.NET  3.5 (WPF,WCF,WF,LINQ) 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1800"/>
              </a:spcBef>
            </a:pPr>
            <a:r>
              <a:rPr lang="en-CA" sz="2200" smtClean="0">
                <a:solidFill>
                  <a:srgbClr val="3366FF"/>
                </a:solidFill>
              </a:rPr>
              <a:t>Architecture (Application design,Architecture P&amp;P,SOA,...)</a:t>
            </a:r>
            <a:r>
              <a:rPr lang="en-CA" sz="2200" smtClean="0"/>
              <a:t> 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1800"/>
              </a:spcBef>
            </a:pPr>
            <a:r>
              <a:rPr lang="en-CA" sz="2200" smtClean="0">
                <a:solidFill>
                  <a:srgbClr val="FF9933"/>
                </a:solidFill>
              </a:rPr>
              <a:t>SQL Server 2008 IT (BI,SSIS, SSAS, SSRS,DBA) 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1800"/>
              </a:spcBef>
            </a:pPr>
            <a:r>
              <a:rPr lang="en-CA" sz="2200" smtClean="0">
                <a:solidFill>
                  <a:srgbClr val="FF9933"/>
                </a:solidFill>
              </a:rPr>
              <a:t>SQL Server 2008 development (T-SQL,Dev with SQL)</a:t>
            </a:r>
            <a:r>
              <a:rPr lang="en-CA" sz="2200" smtClean="0"/>
              <a:t> 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sz="2000" smtClean="0"/>
              <a:t>Application Life-cycle Management track (VSTS)</a:t>
            </a:r>
            <a:endParaRPr lang="en-CA" sz="2200" smtClean="0">
              <a:solidFill>
                <a:srgbClr val="99CCFF"/>
              </a:solidFill>
            </a:endParaRPr>
          </a:p>
          <a:p>
            <a:pPr marL="457200" indent="-457200"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7772400" cy="762000"/>
          </a:xfrm>
        </p:spPr>
        <p:txBody>
          <a:bodyPr/>
          <a:lstStyle/>
          <a:p>
            <a:pPr eaLnBrk="1" hangingPunct="1"/>
            <a:r>
              <a:rPr lang="en-US" sz="2800" b="1" smtClean="0"/>
              <a:t>Top 10 ways to convince your boss to go</a:t>
            </a:r>
            <a:r>
              <a:rPr lang="en-US" sz="2800" smtClean="0"/>
              <a:t>!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10600" cy="838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mtClean="0">
                <a:solidFill>
                  <a:srgbClr val="FFFF99"/>
                </a:solidFill>
              </a:rPr>
              <a:t>1- The speakers, mostly independent consultants, provide training on issues from real projects in the field. </a:t>
            </a:r>
          </a:p>
        </p:txBody>
      </p:sp>
      <p:pic>
        <p:nvPicPr>
          <p:cNvPr id="9220" name="Picture 5" descr="C:\Users\JEAN-R~1\AppData\Local\Temp\SNAGHTML33d4d67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667000"/>
            <a:ext cx="7620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7" descr="C:\Users\JEAN-R~1\AppData\Local\Temp\SNAGHTML33d56e8c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3352800"/>
            <a:ext cx="8382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9" descr="C:\Users\JEAN-R~1\AppData\Local\Temp\SNAGHTML33d5ac8f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2590800"/>
            <a:ext cx="8572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1" descr="C:\Users\JEAN-R~1\AppData\Local\Temp\SNAGHTML33d60a0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3352800"/>
            <a:ext cx="8572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3" descr="C:\Users\JEAN-R~1\AppData\Local\Temp\SNAGHTML33d68c8f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33800" y="4343400"/>
            <a:ext cx="8572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305800" cy="457200"/>
          </a:xfrm>
        </p:spPr>
        <p:txBody>
          <a:bodyPr/>
          <a:lstStyle/>
          <a:p>
            <a:r>
              <a:rPr lang="en-US" b="1" smtClean="0"/>
              <a:t>Top 10 ways to convince your boss to go</a:t>
            </a:r>
            <a:r>
              <a:rPr lang="en-US" smtClean="0"/>
              <a:t>! 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mtClean="0">
                <a:solidFill>
                  <a:srgbClr val="FFFF66"/>
                </a:solidFill>
              </a:rPr>
              <a:t>2- The industry is evolving so fast that it's hard to follow and the only way you can stay up-to-date is to attend a conference every 18 months.</a:t>
            </a:r>
            <a:r>
              <a:rPr lang="en-US" smtClean="0"/>
              <a:t> </a:t>
            </a:r>
          </a:p>
        </p:txBody>
      </p:sp>
      <p:pic>
        <p:nvPicPr>
          <p:cNvPr id="10244" name="Picture 4" descr="C:\Users\JEAN-R~1\AppData\Local\Temp\SNAGHTML33d87ab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667000"/>
            <a:ext cx="45529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00CC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745</Words>
  <Application>Microsoft PowerPoint</Application>
  <PresentationFormat>On-screen Show (4:3)</PresentationFormat>
  <Paragraphs>68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Times New Roman</vt:lpstr>
      <vt:lpstr>Arial</vt:lpstr>
      <vt:lpstr>Wingdings</vt:lpstr>
      <vt:lpstr>Default Design</vt:lpstr>
      <vt:lpstr>Slide 1</vt:lpstr>
      <vt:lpstr>Why Not?  - What does it look like?</vt:lpstr>
      <vt:lpstr>Why Not?  - What does it look like?</vt:lpstr>
      <vt:lpstr>Why Not?  - What does it look like?</vt:lpstr>
      <vt:lpstr>Why Not?  - What does it look like?</vt:lpstr>
      <vt:lpstr>Here is just one example of an International Speaker:  Over 55 Speakers</vt:lpstr>
      <vt:lpstr>Session Tracks – Something for Everyone</vt:lpstr>
      <vt:lpstr>Top 10 ways to convince your boss to go! </vt:lpstr>
      <vt:lpstr>Top 10 ways to convince your boss to go! </vt:lpstr>
      <vt:lpstr>Top 10 ways to convince your boss to go! </vt:lpstr>
      <vt:lpstr>Top 10 ways to convince your boss to go! </vt:lpstr>
      <vt:lpstr>Top 10 ways to convince your boss to go! </vt:lpstr>
      <vt:lpstr>Top 10 ways to convince your boss to go! </vt:lpstr>
      <vt:lpstr>Top 10 ways to convince your boss to go! </vt:lpstr>
      <vt:lpstr>Top 10 ways to convince your boss to go! </vt:lpstr>
      <vt:lpstr>Top 10 ways to convince your boss to go! </vt:lpstr>
      <vt:lpstr>Top 10 ways to convince your boss to go! </vt:lpstr>
      <vt:lpstr>Things you do not need to tell your boss</vt:lpstr>
      <vt:lpstr>Things you do not need to tell your boss</vt:lpstr>
      <vt:lpstr>Things you do not need to tell your boss</vt:lpstr>
      <vt:lpstr>Things you do not need to tell your boss</vt:lpstr>
      <vt:lpstr>Things you do not need to tell your boss</vt:lpstr>
      <vt:lpstr>Don’t wait - you need to register early!</vt:lpstr>
      <vt:lpstr>What is DevTeach / SQLTeach again?</vt:lpstr>
    </vt:vector>
  </TitlesOfParts>
  <Company>Koob Industries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Archidata</dc:creator>
  <cp:lastModifiedBy>Jean-Rene</cp:lastModifiedBy>
  <cp:revision>51</cp:revision>
  <dcterms:created xsi:type="dcterms:W3CDTF">2003-01-14T22:50:09Z</dcterms:created>
  <dcterms:modified xsi:type="dcterms:W3CDTF">2009-04-02T21:05:01Z</dcterms:modified>
</cp:coreProperties>
</file>